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60" r:id="rId7"/>
    <p:sldId id="263" r:id="rId8"/>
    <p:sldId id="261" r:id="rId9"/>
    <p:sldId id="257" r:id="rId10"/>
    <p:sldId id="262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ub Poláček" initials="JP" lastIdx="1" clrIdx="0">
    <p:extLst>
      <p:ext uri="{19B8F6BF-5375-455C-9EA6-DF929625EA0E}">
        <p15:presenceInfo xmlns:p15="http://schemas.microsoft.com/office/powerpoint/2012/main" userId="S::jakub.polacek@skolasedliste.cz::9f7797c3-7949-4124-bd64-57847b9e02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38A33C-19B8-4367-BFE1-BDE8C0ACC4D7}" v="35" dt="2022-10-11T06:32:34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F5929E-CE29-4F75-A201-D50AC2A7EC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3E4047-24AA-4B64-8B21-970AFEB53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33872B-D40F-4533-B084-D7798D630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2C36E8-640E-4BC3-B544-A3A84B3A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18618-CFD8-46F5-8AC2-C6EB03DB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647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22710-9C89-48D4-9116-BCB09ECA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4E7458-EC5F-414C-8717-C20612EC5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6498E9-AE25-43F5-A306-68371433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5AA41A-D4DA-4BA3-B6B8-588741F8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C184F1-8815-484E-BB56-F8D8FB10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028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2379A23-BEB4-46DC-A995-EB55FA46E2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F0804BF-A771-4D08-BEDA-55ACF4371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6805E1-F6BD-4024-9080-BAAC80CF2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F56F1C-059F-4474-A660-16EF76B0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8FE178-8841-45FA-97E3-BD53B647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552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97D9A-F76E-4E09-8CE9-04F8E634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56F6B2-4346-456A-A324-A0A8FBCB9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17F688-22A8-43EE-A96D-7757CD93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B4CD39-EFC0-4C56-8719-7311810A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6F0E42-D945-4744-A8DD-BD24B040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032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478815-9EC6-4B0C-A7E7-884C6F10A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4432749-AF48-4917-B4DC-A12DBDEB9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BCCD9C-C7C1-4EF5-875E-E4005633E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574F6F-1E6D-4D5B-A6D4-773FA708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F9826E-F0D0-4E13-8C63-D5D6CFBC8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317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CE8A6-AC72-47EF-8B6E-EBAC5061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85E153-4A73-4D28-9A80-C3E90B152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5A904FB-2707-4465-A1B5-8AA7A4D1D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CFF385C-9E4D-4D2F-8141-4F4A11B9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2E3124-ADCA-4722-BD53-7D0F72E1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D83249-8EBB-46C2-959D-9B382464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49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E60A1E-39A4-4C6C-9B0C-C16800E4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913E28-7EAA-4CBF-A9AE-05C4875A1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FDAC42-C763-4C4E-B053-AF9B4074F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EF35FCA-B485-445C-80A3-B15A498CE5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1F3A36-C37D-4329-BBB8-2568DE22D7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C872838-BBCA-4709-BFBB-5D033D86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023A161-0598-4457-B3E9-A2E2B6E81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0426A7-D505-44B3-B219-19CBC69F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105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C6CC24-13EC-4C68-A17B-E5F788BA5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47E1FF-D9A6-4852-959B-CF5AA5F0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D9F68CA-543D-43F0-832C-C1260F3B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5E1C24-78C4-48B4-AC39-F354AAD2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988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AF097A0-D1C3-4C09-A994-08B1FFF2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CC24F8F-F553-483A-AC2C-9806B4EB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F061B8-A16D-4192-93A8-8E390CD9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876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024F2-FA2D-48B5-8570-8C729B96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83F731-7B5A-4782-AEB0-F56F79F2C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52E474-EEDB-430E-8852-82D602368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CF726D-0B56-43FC-8630-B2F1ACE7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C95324-8636-4D73-9878-84553BBA7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F09E26-321B-488D-8789-0468CD1E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754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97434-D045-413B-B9A0-73C90592C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664B8E2-1A3E-4A46-9C6A-AA49D1E7A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9598D6-3462-4639-A9AE-116E17FDB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E7E4F1-C396-48D3-8280-428BC09E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ED8C977-197E-4AEF-A853-26E4C3C8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6F9E9F-0572-4453-A90E-80D9CBC8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99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C3C0332-D7B6-433F-8938-E6E17F66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45DFEA-33B1-4BEE-BD33-457819F40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1F528F-8C6D-4CD5-A69A-EA39B5DCD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5CEF1-7C64-48AD-8802-E343F0270685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91A4CC-221D-4251-9455-42DBD66108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E094A7-F4CE-473E-ADC3-DBFDDE9AC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DEF2D-7A2F-4B4D-A44D-A5EFC4BDBA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59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kordy-prirody.cz/" TargetMode="External"/><Relationship Id="rId2" Type="http://schemas.openxmlformats.org/officeDocument/2006/relationships/hyperlink" Target="https://www.wikipedi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1F77B6A-7F53-4B28-B73D-C8CC899A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1F3E00-8722-4CEA-866A-D1CE817A4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6578" y="685680"/>
            <a:ext cx="4203323" cy="3596201"/>
          </a:xfrm>
        </p:spPr>
        <p:txBody>
          <a:bodyPr>
            <a:normAutofit/>
          </a:bodyPr>
          <a:lstStyle/>
          <a:p>
            <a:pPr algn="r"/>
            <a:r>
              <a:rPr lang="cs-CZ" sz="3400" b="1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MOŘSKÉ RYBY – ZÁSTUPCI</a:t>
            </a:r>
            <a:br>
              <a:rPr lang="cs-CZ" sz="3400" b="1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</a:br>
            <a:br>
              <a:rPr lang="cs-CZ" sz="3400" b="1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</a:br>
            <a:r>
              <a:rPr lang="cs-CZ" sz="2800" i="1" dirty="0">
                <a:solidFill>
                  <a:schemeClr val="bg1"/>
                </a:solidFill>
                <a:latin typeface="Abadi" panose="020B0604020202020204" pitchFamily="34" charset="0"/>
                <a:cs typeface="Aharoni" panose="020B0604020202020204" pitchFamily="2" charset="-79"/>
              </a:rPr>
              <a:t>Jakub Poláček </a:t>
            </a:r>
            <a:br>
              <a:rPr lang="cs-CZ" sz="2800" i="1" dirty="0">
                <a:solidFill>
                  <a:schemeClr val="bg1"/>
                </a:solidFill>
                <a:latin typeface="Abadi" panose="020B0604020202020204" pitchFamily="34" charset="0"/>
                <a:cs typeface="Aharoni" panose="020B0604020202020204" pitchFamily="2" charset="-79"/>
              </a:rPr>
            </a:br>
            <a:r>
              <a:rPr lang="cs-CZ" sz="2800" i="1" dirty="0">
                <a:solidFill>
                  <a:schemeClr val="bg1"/>
                </a:solidFill>
                <a:latin typeface="Abadi" panose="020B0604020202020204" pitchFamily="34" charset="0"/>
                <a:cs typeface="Aharoni" panose="020B0604020202020204" pitchFamily="2" charset="-79"/>
              </a:rPr>
              <a:t>René Tomík </a:t>
            </a:r>
            <a:br>
              <a:rPr lang="cs-CZ" sz="2800" i="1" dirty="0">
                <a:solidFill>
                  <a:schemeClr val="bg1"/>
                </a:solidFill>
                <a:latin typeface="Abadi" panose="020B0604020202020204" pitchFamily="34" charset="0"/>
                <a:cs typeface="Aharoni" panose="020B0604020202020204" pitchFamily="2" charset="-79"/>
              </a:rPr>
            </a:br>
            <a:r>
              <a:rPr lang="cs-CZ" sz="2800" i="1" dirty="0">
                <a:solidFill>
                  <a:schemeClr val="bg1"/>
                </a:solidFill>
                <a:latin typeface="Abadi" panose="020B0604020202020204" pitchFamily="34" charset="0"/>
                <a:cs typeface="Aharoni" panose="020B0604020202020204" pitchFamily="2" charset="-79"/>
              </a:rPr>
              <a:t>Michaela Huberová </a:t>
            </a:r>
            <a:br>
              <a:rPr lang="cs-CZ" sz="2800" i="1" dirty="0">
                <a:solidFill>
                  <a:schemeClr val="bg1"/>
                </a:solidFill>
                <a:latin typeface="Abadi" panose="020B0604020202020204" pitchFamily="34" charset="0"/>
                <a:cs typeface="Aharoni" panose="020B0604020202020204" pitchFamily="2" charset="-79"/>
              </a:rPr>
            </a:br>
            <a:r>
              <a:rPr lang="cs-CZ" sz="2800" i="1" dirty="0">
                <a:solidFill>
                  <a:schemeClr val="bg1"/>
                </a:solidFill>
                <a:latin typeface="Abadi" panose="020B0604020202020204" pitchFamily="34" charset="0"/>
                <a:cs typeface="Aharoni" panose="020B0604020202020204" pitchFamily="2" charset="-79"/>
              </a:rPr>
              <a:t>Patrik </a:t>
            </a:r>
            <a:r>
              <a:rPr lang="cs-CZ" sz="2800" i="1" dirty="0" err="1">
                <a:solidFill>
                  <a:schemeClr val="bg1"/>
                </a:solidFill>
                <a:latin typeface="Abadi" panose="020B0604020202020204" pitchFamily="34" charset="0"/>
                <a:cs typeface="Aharoni" panose="020B0604020202020204" pitchFamily="2" charset="-79"/>
              </a:rPr>
              <a:t>Magiera</a:t>
            </a:r>
            <a:br>
              <a:rPr lang="cs-CZ" sz="2800" i="1" dirty="0">
                <a:solidFill>
                  <a:schemeClr val="bg1"/>
                </a:solidFill>
                <a:latin typeface="Abadi" panose="020B0604020202020204" pitchFamily="34" charset="0"/>
                <a:cs typeface="Aharoni" panose="020B0604020202020204" pitchFamily="2" charset="-79"/>
              </a:rPr>
            </a:br>
            <a:r>
              <a:rPr lang="cs-CZ" sz="2800" i="1" dirty="0">
                <a:solidFill>
                  <a:schemeClr val="bg1"/>
                </a:solidFill>
                <a:latin typeface="Abadi" panose="020B0604020202020204" pitchFamily="34" charset="0"/>
                <a:cs typeface="Aharoni" panose="020B0604020202020204" pitchFamily="2" charset="-79"/>
              </a:rPr>
              <a:t> Jakub Velký</a:t>
            </a:r>
            <a:endParaRPr lang="cs-CZ" sz="2800" b="1" dirty="0">
              <a:solidFill>
                <a:schemeClr val="bg1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617AEF-B73A-476C-AF35-C5EDD11A3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2831" y="4357092"/>
            <a:ext cx="4203323" cy="1143291"/>
          </a:xfrm>
        </p:spPr>
        <p:txBody>
          <a:bodyPr>
            <a:normAutofit/>
          </a:bodyPr>
          <a:lstStyle/>
          <a:p>
            <a:pPr algn="r"/>
            <a:r>
              <a:rPr lang="cs-CZ" sz="200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515629F-0D83-4A44-A125-CD50FC66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013" y="1361348"/>
            <a:ext cx="4833902" cy="4258176"/>
            <a:chOff x="1674895" y="1345036"/>
            <a:chExt cx="5428610" cy="421093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A5080B-EAC4-4530-815C-DE8DACA09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4667345-04B5-4757-9CE0-969DC1DE5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6E412EF-CF39-4C25-85B0-DB30B1B0A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8DA6235-17F2-4C9E-88C6-C5D38D8D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5DEF71-1741-4489-8E77-46FC5BAA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347B6D-A7CC-48EB-861F-917D0D61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7A0A46D-CC9B-4E32-870A-7BC2DF94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178722E-1BD0-427E-BAAE-4F206DAB5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0" name="Video 29">
            <a:extLst>
              <a:ext uri="{FF2B5EF4-FFF2-40B4-BE49-F238E27FC236}">
                <a16:creationId xmlns:a16="http://schemas.microsoft.com/office/drawing/2014/main" id="{73AF869A-CA38-E11A-32B8-84B6A7A6B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1556586" y="1238476"/>
            <a:ext cx="4646809" cy="4222706"/>
          </a:xfrm>
          <a:prstGeom prst="rect">
            <a:avLst/>
          </a:prstGeom>
          <a:ln w="28575">
            <a:noFill/>
          </a:ln>
        </p:spPr>
      </p:pic>
      <p:sp>
        <p:nvSpPr>
          <p:cNvPr id="59" name="Graphic 212">
            <a:extLst>
              <a:ext uri="{FF2B5EF4-FFF2-40B4-BE49-F238E27FC236}">
                <a16:creationId xmlns:a16="http://schemas.microsoft.com/office/drawing/2014/main" id="{A753B935-E3DD-466D-BFAC-68E0BE02D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47E6FD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1" name="Graphic 212">
            <a:extLst>
              <a:ext uri="{FF2B5EF4-FFF2-40B4-BE49-F238E27FC236}">
                <a16:creationId xmlns:a16="http://schemas.microsoft.com/office/drawing/2014/main" id="{FB034F26-4148-4B59-B493-14D7A9A8B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47E6FD">
              <a:alpha val="30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63" name="Graphic 185">
            <a:extLst>
              <a:ext uri="{FF2B5EF4-FFF2-40B4-BE49-F238E27FC236}">
                <a16:creationId xmlns:a16="http://schemas.microsoft.com/office/drawing/2014/main" id="{5E6BB5FD-DB7B-4BE3-BA45-1EF04211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929FF76-4B3A-4294-BE6E-B507B22D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53C18A4-10CC-4E91-A8A2-D5368972A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56AC2F-73E0-44FD-B346-A209D274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5A85581-9712-414C-82D4-2FE96ACB2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B0828F2-35E7-4424-8082-6C258B676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293C7BE5-4FA2-06FF-F44E-858596EAA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362" y="4677033"/>
            <a:ext cx="1940792" cy="9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80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6" name="Rectangle 1085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089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714B164-7AFF-4D28-8D5A-17F80A60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Makrela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4000" dirty="0">
                <a:solidFill>
                  <a:srgbClr val="FFFFFF"/>
                </a:solidFill>
              </a:rPr>
              <a:t>o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becná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81" name="Content Placeholder 1066">
            <a:extLst>
              <a:ext uri="{FF2B5EF4-FFF2-40B4-BE49-F238E27FC236}">
                <a16:creationId xmlns:a16="http://schemas.microsoft.com/office/drawing/2014/main" id="{7CD4D302-CE42-34F7-81DA-76F2AEF98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cs-CZ" sz="2400" dirty="0"/>
              <a:t>Makrela dosahuje velikosti až 45 cm.</a:t>
            </a:r>
          </a:p>
          <a:p>
            <a:r>
              <a:rPr lang="cs-CZ" sz="2400" dirty="0"/>
              <a:t>Má dvě hřbetní ploutve.</a:t>
            </a:r>
          </a:p>
          <a:p>
            <a:r>
              <a:rPr lang="cs-CZ" sz="2400" dirty="0"/>
              <a:t>V zimě hejna makrel přezimují v hlubších vodách </a:t>
            </a:r>
          </a:p>
          <a:p>
            <a:endParaRPr lang="en-US" sz="2400" dirty="0"/>
          </a:p>
        </p:txBody>
      </p:sp>
      <p:pic>
        <p:nvPicPr>
          <p:cNvPr id="1026" name="Picture 2" descr="alternativní popis obrázku chybí">
            <a:extLst>
              <a:ext uri="{FF2B5EF4-FFF2-40B4-BE49-F238E27FC236}">
                <a16:creationId xmlns:a16="http://schemas.microsoft.com/office/drawing/2014/main" id="{4BC969BF-2C86-5DD4-DB07-7F3093572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4513" y="2492376"/>
            <a:ext cx="4751162" cy="35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542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Rectangle 2073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F9F44-9B71-067D-97A3-9F87B7B9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Treska obecná</a:t>
            </a:r>
          </a:p>
        </p:txBody>
      </p:sp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Content Placeholder 2057">
            <a:extLst>
              <a:ext uri="{FF2B5EF4-FFF2-40B4-BE49-F238E27FC236}">
                <a16:creationId xmlns:a16="http://schemas.microsoft.com/office/drawing/2014/main" id="{42630A7B-FB43-A91C-D1E4-CB3D4A402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Může dorůstat velikosti až 2 metrů</a:t>
            </a:r>
          </a:p>
          <a:p>
            <a:r>
              <a:rPr lang="cs-CZ" sz="2400" dirty="0">
                <a:solidFill>
                  <a:schemeClr val="bg1"/>
                </a:solidFill>
              </a:rPr>
              <a:t>Obývá chladnější vody Severního atlantského oceánu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54" name="Picture 6" descr="alternativní popis obrázku chybí">
            <a:extLst>
              <a:ext uri="{FF2B5EF4-FFF2-40B4-BE49-F238E27FC236}">
                <a16:creationId xmlns:a16="http://schemas.microsoft.com/office/drawing/2014/main" id="{01805EEA-F32A-95DF-A48E-7C8996054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0716" y="871139"/>
            <a:ext cx="6596652" cy="496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856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4104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Zobrazit zdrojový obrázek">
            <a:extLst>
              <a:ext uri="{FF2B5EF4-FFF2-40B4-BE49-F238E27FC236}">
                <a16:creationId xmlns:a16="http://schemas.microsoft.com/office/drawing/2014/main" id="{FED1284A-C89A-DA8B-5ACC-F0A070B3F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/>
          <a:stretch/>
        </p:blipFill>
        <p:spPr bwMode="auto">
          <a:xfrm>
            <a:off x="603671" y="-1"/>
            <a:ext cx="115883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2" name="Rectangle 4106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270C06-2079-B3C2-10E6-F37233EF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Sardinka obecná</a:t>
            </a: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11" name="Group 4110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4112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3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4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5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6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7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8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9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0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1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2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3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4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5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6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7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8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9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0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1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33" name="Rectangle 413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4" name="Content Placeholder 4101">
            <a:extLst>
              <a:ext uri="{FF2B5EF4-FFF2-40B4-BE49-F238E27FC236}">
                <a16:creationId xmlns:a16="http://schemas.microsoft.com/office/drawing/2014/main" id="{9D0F3975-66E5-AE79-3278-854B5E8E1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Má protáhlé tělo, které je v průřezu oválné.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Dorůstá maximální délky 27 cm.</a:t>
            </a:r>
          </a:p>
          <a:p>
            <a:pPr marL="0" indent="0">
              <a:buNone/>
            </a:pPr>
            <a:r>
              <a:rPr lang="cs-CZ" sz="2400" b="1" dirty="0">
                <a:solidFill>
                  <a:schemeClr val="bg1"/>
                </a:solidFill>
              </a:rPr>
              <a:t>Chování :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Žije v hejnech, v hloubkách od 10 do 100 m.</a:t>
            </a:r>
          </a:p>
        </p:txBody>
      </p:sp>
    </p:spTree>
    <p:extLst>
      <p:ext uri="{BB962C8B-B14F-4D97-AF65-F5344CB8AC3E}">
        <p14:creationId xmlns:p14="http://schemas.microsoft.com/office/powerpoint/2010/main" val="70929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61936E-F43C-E8D8-9B87-6B3408211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b="1" dirty="0"/>
              <a:t>Perutýn ohnivý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B9C95FB3-2236-5394-1C49-A6DDCC5F6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cs-CZ" dirty="0"/>
              <a:t>je jedovatá dravá ryba </a:t>
            </a:r>
          </a:p>
          <a:p>
            <a:r>
              <a:rPr lang="cs-CZ" dirty="0"/>
              <a:t>z čeledi </a:t>
            </a:r>
            <a:r>
              <a:rPr lang="cs-CZ" b="1" dirty="0" err="1"/>
              <a:t>ropušnicovitých</a:t>
            </a:r>
            <a:r>
              <a:rPr lang="cs-CZ" b="1" dirty="0"/>
              <a:t>  </a:t>
            </a:r>
          </a:p>
          <a:p>
            <a:r>
              <a:rPr lang="cs-CZ" dirty="0"/>
              <a:t>žije v Indickém a Tichém oceánu</a:t>
            </a:r>
          </a:p>
          <a:p>
            <a:r>
              <a:rPr lang="cs-CZ" dirty="0"/>
              <a:t>jedná se o rybu samotářku, která žije v menších společenstvích, </a:t>
            </a:r>
          </a:p>
        </p:txBody>
      </p:sp>
      <p:sp>
        <p:nvSpPr>
          <p:cNvPr id="3102" name="Freeform: Shape 309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Nalezený obrázek pro perutýn ohnivý">
            <a:extLst>
              <a:ext uri="{FF2B5EF4-FFF2-40B4-BE49-F238E27FC236}">
                <a16:creationId xmlns:a16="http://schemas.microsoft.com/office/drawing/2014/main" id="{D74FF601-28BE-D794-73D6-EF20C7A39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r="24475" b="-1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55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interiér, hmyz&#10;&#10;Popis byl vytvořen automaticky">
            <a:extLst>
              <a:ext uri="{FF2B5EF4-FFF2-40B4-BE49-F238E27FC236}">
                <a16:creationId xmlns:a16="http://schemas.microsoft.com/office/drawing/2014/main" id="{B8E88DA4-F70F-46D7-8712-1AB7F7E9FF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" b="21842"/>
          <a:stretch/>
        </p:blipFill>
        <p:spPr>
          <a:xfrm>
            <a:off x="140697" y="0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5917255-A957-471C-9BB4-D5F98DD8B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rgbClr val="FFFFFF"/>
                </a:solidFill>
              </a:rPr>
              <a:t>Klaun očkatý (</a:t>
            </a:r>
            <a:r>
              <a:rPr lang="cs-CZ" sz="4000" b="1" dirty="0" err="1">
                <a:solidFill>
                  <a:srgbClr val="FFFFFF"/>
                </a:solidFill>
              </a:rPr>
              <a:t>Nemo</a:t>
            </a:r>
            <a:r>
              <a:rPr lang="cs-CZ" sz="4000" b="1" dirty="0">
                <a:solidFill>
                  <a:srgbClr val="FFFFFF"/>
                </a:solidFill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CBBD8B-C41D-4500-A46E-EA92A08C2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Menší druh ryby až 11 cm, samice jsou větší než samci.</a:t>
            </a:r>
          </a:p>
          <a:p>
            <a:r>
              <a:rPr lang="cs-CZ" sz="2000" dirty="0">
                <a:solidFill>
                  <a:srgbClr val="FFFFFF"/>
                </a:solidFill>
              </a:rPr>
              <a:t>Zbarvení je na celém těle, je výrazně oranžové a doplňují ho bílé pruhy.</a:t>
            </a:r>
          </a:p>
          <a:p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38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E9618-E622-6E55-8C3A-41B981C5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sz="4000" b="1" i="1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702E9A-5721-1EBF-CE39-6EB5DB0BF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46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cs-CZ" dirty="0"/>
              <a:t>Wikipedie </a:t>
            </a:r>
            <a:r>
              <a:rPr lang="cs-CZ" b="1" dirty="0">
                <a:hlinkClick r:id="rId2"/>
              </a:rPr>
              <a:t>(zde)</a:t>
            </a:r>
            <a:r>
              <a:rPr lang="cs-CZ" b="1" dirty="0"/>
              <a:t> </a:t>
            </a:r>
          </a:p>
          <a:p>
            <a:r>
              <a:rPr lang="cs-CZ" dirty="0"/>
              <a:t>Rekordy-přírody </a:t>
            </a:r>
            <a:r>
              <a:rPr lang="cs-CZ" b="1" dirty="0">
                <a:hlinkClick r:id="rId3"/>
              </a:rPr>
              <a:t>(zde)</a:t>
            </a:r>
            <a:endParaRPr lang="cs-CZ" b="1" dirty="0"/>
          </a:p>
          <a:p>
            <a:endParaRPr lang="cs-CZ" sz="5000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Šikmý snímek pera v grafu">
            <a:extLst>
              <a:ext uri="{FF2B5EF4-FFF2-40B4-BE49-F238E27FC236}">
                <a16:creationId xmlns:a16="http://schemas.microsoft.com/office/drawing/2014/main" id="{EA60524F-9F29-4913-BD32-ABAD64B50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767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4587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1764c0-bb7d-4d8f-852d-b78cc9a56f96">
      <Terms xmlns="http://schemas.microsoft.com/office/infopath/2007/PartnerControls"/>
    </lcf76f155ced4ddcb4097134ff3c332f>
    <TaxCatchAll xmlns="8aedd210-0136-41d6-b874-7c7fb0359b4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AAE5F8FBD6844DB28FBB56551C1E9E" ma:contentTypeVersion="14" ma:contentTypeDescription="Vytvoří nový dokument" ma:contentTypeScope="" ma:versionID="a5a4b314ddab873e1e52082553604726">
  <xsd:schema xmlns:xsd="http://www.w3.org/2001/XMLSchema" xmlns:xs="http://www.w3.org/2001/XMLSchema" xmlns:p="http://schemas.microsoft.com/office/2006/metadata/properties" xmlns:ns2="851764c0-bb7d-4d8f-852d-b78cc9a56f96" xmlns:ns3="8aedd210-0136-41d6-b874-7c7fb0359b41" targetNamespace="http://schemas.microsoft.com/office/2006/metadata/properties" ma:root="true" ma:fieldsID="9305e18e5ccd02640d924c5f57bdb37e" ns2:_="" ns3:_="">
    <xsd:import namespace="851764c0-bb7d-4d8f-852d-b78cc9a56f96"/>
    <xsd:import namespace="8aedd210-0136-41d6-b874-7c7fb0359b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764c0-bb7d-4d8f-852d-b78cc9a56f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Značky obrázků" ma:readOnly="false" ma:fieldId="{5cf76f15-5ced-4ddc-b409-7134ff3c332f}" ma:taxonomyMulti="true" ma:sspId="f7e42eeb-001d-416d-a198-36340e4490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edd210-0136-41d6-b874-7c7fb0359b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Sloupec zachycení celé taxonomie" ma:hidden="true" ma:list="{3a0d1346-eaf2-4c6f-8bd5-3930547f3f7b}" ma:internalName="TaxCatchAll" ma:showField="CatchAllData" ma:web="8aedd210-0136-41d6-b874-7c7fb0359b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F7ED6F-9D5B-4FCC-8910-89004F1F3B6D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344DAE3-F70E-43C3-BB23-690BC18FBA23}"/>
</file>

<file path=customXml/itemProps3.xml><?xml version="1.0" encoding="utf-8"?>
<ds:datastoreItem xmlns:ds="http://schemas.openxmlformats.org/officeDocument/2006/customXml" ds:itemID="{076DF1EB-46AA-4967-8991-465026553B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161</Words>
  <Application>Microsoft Office PowerPoint</Application>
  <PresentationFormat>Širokoúhlá obrazovka</PresentationFormat>
  <Paragraphs>25</Paragraphs>
  <Slides>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Abadi</vt:lpstr>
      <vt:lpstr>Aharoni</vt:lpstr>
      <vt:lpstr>Arial</vt:lpstr>
      <vt:lpstr>Calibri</vt:lpstr>
      <vt:lpstr>Calibri Light</vt:lpstr>
      <vt:lpstr>Motiv Office</vt:lpstr>
      <vt:lpstr>MOŘSKÉ RYBY – ZÁSTUPCI  Jakub Poláček  René Tomík  Michaela Huberová  Patrik Magiera  Jakub Velký</vt:lpstr>
      <vt:lpstr>Makrela obecná</vt:lpstr>
      <vt:lpstr>Treska obecná</vt:lpstr>
      <vt:lpstr>Sardinka obecná</vt:lpstr>
      <vt:lpstr>Perutýn ohnivý</vt:lpstr>
      <vt:lpstr>Klaun očkatý (Nemo)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MOŘSKÉ RYBY – ZÁSTUPCI  Jakub Poláček, René Tomík, Michaela Huberová, Patrik Magiera, Jakub Velký</dc:title>
  <dc:creator>Jakub Poláček</dc:creator>
  <cp:lastModifiedBy>Markéta Bonková</cp:lastModifiedBy>
  <cp:revision>6</cp:revision>
  <dcterms:created xsi:type="dcterms:W3CDTF">2022-09-29T09:06:38Z</dcterms:created>
  <dcterms:modified xsi:type="dcterms:W3CDTF">2022-10-18T13:42:08Z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0x0101006AAAE5F8FBD6844DB28FBB56551C1E9E</vt:lpwstr>
  </property>
</Properties>
</file>